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26"/>
  </p:notesMasterIdLst>
  <p:sldIdLst>
    <p:sldId id="259" r:id="rId2"/>
    <p:sldId id="288" r:id="rId3"/>
    <p:sldId id="260" r:id="rId4"/>
    <p:sldId id="261" r:id="rId5"/>
    <p:sldId id="262" r:id="rId6"/>
    <p:sldId id="268" r:id="rId7"/>
    <p:sldId id="270" r:id="rId8"/>
    <p:sldId id="263" r:id="rId9"/>
    <p:sldId id="266" r:id="rId10"/>
    <p:sldId id="273" r:id="rId11"/>
    <p:sldId id="274" r:id="rId12"/>
    <p:sldId id="287" r:id="rId13"/>
    <p:sldId id="275" r:id="rId14"/>
    <p:sldId id="265" r:id="rId15"/>
    <p:sldId id="276" r:id="rId16"/>
    <p:sldId id="277" r:id="rId17"/>
    <p:sldId id="278" r:id="rId18"/>
    <p:sldId id="279" r:id="rId19"/>
    <p:sldId id="283" r:id="rId20"/>
    <p:sldId id="284" r:id="rId21"/>
    <p:sldId id="285" r:id="rId22"/>
    <p:sldId id="286" r:id="rId23"/>
    <p:sldId id="280" r:id="rId24"/>
    <p:sldId id="2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4699"/>
  </p:normalViewPr>
  <p:slideViewPr>
    <p:cSldViewPr snapToGrid="0" snapToObjects="1">
      <p:cViewPr varScale="1">
        <p:scale>
          <a:sx n="164" d="100"/>
          <a:sy n="164"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6</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8</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11</a:t>
            </a:fld>
            <a:endParaRPr lang="en-US"/>
          </a:p>
        </p:txBody>
      </p:sp>
    </p:spTree>
    <p:extLst>
      <p:ext uri="{BB962C8B-B14F-4D97-AF65-F5344CB8AC3E}">
        <p14:creationId xmlns:p14="http://schemas.microsoft.com/office/powerpoint/2010/main" val="139871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12</a:t>
            </a:fld>
            <a:endParaRPr lang="en-US"/>
          </a:p>
        </p:txBody>
      </p:sp>
    </p:spTree>
    <p:extLst>
      <p:ext uri="{BB962C8B-B14F-4D97-AF65-F5344CB8AC3E}">
        <p14:creationId xmlns:p14="http://schemas.microsoft.com/office/powerpoint/2010/main" val="266701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
        <p:nvSpPr>
          <p:cNvPr id="5" name="TextBox 4">
            <a:extLst>
              <a:ext uri="{FF2B5EF4-FFF2-40B4-BE49-F238E27FC236}">
                <a16:creationId xmlns:a16="http://schemas.microsoft.com/office/drawing/2014/main" id="{F67EDC2F-669A-7C48-87B4-B36B4F6BDA6D}"/>
              </a:ext>
            </a:extLst>
          </p:cNvPr>
          <p:cNvSpPr txBox="1"/>
          <p:nvPr/>
        </p:nvSpPr>
        <p:spPr>
          <a:xfrm>
            <a:off x="10377182" y="6438880"/>
            <a:ext cx="1988191" cy="369332"/>
          </a:xfrm>
          <a:prstGeom prst="rect">
            <a:avLst/>
          </a:prstGeom>
          <a:noFill/>
        </p:spPr>
        <p:txBody>
          <a:bodyPr wrap="square" rtlCol="0">
            <a:spAutoFit/>
          </a:bodyPr>
          <a:lstStyle/>
          <a:p>
            <a:r>
              <a:rPr lang="en-GB" dirty="0">
                <a:solidFill>
                  <a:schemeClr val="bg1"/>
                </a:solidFill>
              </a:rPr>
              <a:t>Nick Cunnington</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arson data and it has been shown that there has been statistically significant decrease of fires due arson over the reporting period.</a:t>
            </a:r>
          </a:p>
        </p:txBody>
      </p:sp>
      <p:pic>
        <p:nvPicPr>
          <p:cNvPr id="5" name="Picture 4" descr="Chart, line chart&#10;&#10;Description automatically generated">
            <a:extLst>
              <a:ext uri="{FF2B5EF4-FFF2-40B4-BE49-F238E27FC236}">
                <a16:creationId xmlns:a16="http://schemas.microsoft.com/office/drawing/2014/main" id="{95A16FAF-8AC6-6C49-AAE9-0F15E0C6E2AD}"/>
              </a:ext>
            </a:extLst>
          </p:cNvPr>
          <p:cNvPicPr>
            <a:picLocks noChangeAspect="1"/>
          </p:cNvPicPr>
          <p:nvPr/>
        </p:nvPicPr>
        <p:blipFill>
          <a:blip r:embed="rId2"/>
          <a:stretch>
            <a:fillRect/>
          </a:stretch>
        </p:blipFill>
        <p:spPr>
          <a:xfrm>
            <a:off x="0" y="1663374"/>
            <a:ext cx="7699248" cy="4899522"/>
          </a:xfrm>
          <a:prstGeom prst="rect">
            <a:avLst/>
          </a:prstGeom>
        </p:spPr>
      </p:pic>
    </p:spTree>
    <p:extLst>
      <p:ext uri="{BB962C8B-B14F-4D97-AF65-F5344CB8AC3E}">
        <p14:creationId xmlns:p14="http://schemas.microsoft.com/office/powerpoint/2010/main" val="839682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children cause data and it was also shown that there has been statistically significant decrease of fires due children over the reporting period.</a:t>
            </a:r>
          </a:p>
        </p:txBody>
      </p:sp>
      <p:pic>
        <p:nvPicPr>
          <p:cNvPr id="4" name="Picture 3" descr="Chart, line chart&#10;&#10;Description automatically generated">
            <a:extLst>
              <a:ext uri="{FF2B5EF4-FFF2-40B4-BE49-F238E27FC236}">
                <a16:creationId xmlns:a16="http://schemas.microsoft.com/office/drawing/2014/main" id="{38D82716-53DB-3743-BCA3-765E97DEA3E5}"/>
              </a:ext>
            </a:extLst>
          </p:cNvPr>
          <p:cNvPicPr>
            <a:picLocks noChangeAspect="1"/>
          </p:cNvPicPr>
          <p:nvPr/>
        </p:nvPicPr>
        <p:blipFill>
          <a:blip r:embed="rId3"/>
          <a:stretch>
            <a:fillRect/>
          </a:stretch>
        </p:blipFill>
        <p:spPr>
          <a:xfrm>
            <a:off x="1" y="1610686"/>
            <a:ext cx="7667538" cy="4879343"/>
          </a:xfrm>
          <a:prstGeom prst="rect">
            <a:avLst/>
          </a:prstGeom>
        </p:spPr>
      </p:pic>
    </p:spTree>
    <p:extLst>
      <p:ext uri="{BB962C8B-B14F-4D97-AF65-F5344CB8AC3E}">
        <p14:creationId xmlns:p14="http://schemas.microsoft.com/office/powerpoint/2010/main" val="206685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debris burning data and it was also shown that there has been statistically significant increase of fires due children over the reporting period.</a:t>
            </a:r>
          </a:p>
          <a:p>
            <a:r>
              <a:rPr lang="en-GB" dirty="0"/>
              <a:t>Other causes were shown to have not changed significantly over the reporting period.</a:t>
            </a:r>
          </a:p>
        </p:txBody>
      </p:sp>
      <p:pic>
        <p:nvPicPr>
          <p:cNvPr id="7" name="Picture 6" descr="Chart, line chart&#10;&#10;Description automatically generated">
            <a:extLst>
              <a:ext uri="{FF2B5EF4-FFF2-40B4-BE49-F238E27FC236}">
                <a16:creationId xmlns:a16="http://schemas.microsoft.com/office/drawing/2014/main" id="{F1E1F084-9407-CF42-AC3A-DFB4A4F21A3D}"/>
              </a:ext>
            </a:extLst>
          </p:cNvPr>
          <p:cNvPicPr>
            <a:picLocks noChangeAspect="1"/>
          </p:cNvPicPr>
          <p:nvPr/>
        </p:nvPicPr>
        <p:blipFill>
          <a:blip r:embed="rId3"/>
          <a:stretch>
            <a:fillRect/>
          </a:stretch>
        </p:blipFill>
        <p:spPr>
          <a:xfrm>
            <a:off x="0" y="1634839"/>
            <a:ext cx="7594831" cy="4833074"/>
          </a:xfrm>
          <a:prstGeom prst="rect">
            <a:avLst/>
          </a:prstGeom>
        </p:spPr>
      </p:pic>
    </p:spTree>
    <p:extLst>
      <p:ext uri="{BB962C8B-B14F-4D97-AF65-F5344CB8AC3E}">
        <p14:creationId xmlns:p14="http://schemas.microsoft.com/office/powerpoint/2010/main" val="1635321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There is quite a bit of variation in causation between states</a:t>
            </a:r>
          </a:p>
          <a:p>
            <a:r>
              <a:rPr lang="en-GB" dirty="0"/>
              <a:t>Alabama, Georgia and South Carolina have the most fires due to Arson.</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 South Eastern states of Georgia and North Carolina also seem to have a reasonably large proportion of fires caused by children, as does California.</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0" y="1600200"/>
            <a:ext cx="7299525" cy="4645152"/>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Fires by lightning are definitely more common on the West coast of America</a:t>
            </a:r>
          </a:p>
          <a:p>
            <a:r>
              <a:rPr lang="en-GB" dirty="0"/>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596211"/>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lnSpcReduction="10000"/>
          </a:bodyPr>
          <a:lstStyle/>
          <a:p>
            <a:r>
              <a:rPr lang="en-GB" dirty="0"/>
              <a:t>Texas has a large proportion of fires due to powerlines  compared to the rest of the States</a:t>
            </a:r>
          </a:p>
          <a:p>
            <a:r>
              <a:rPr lang="en-GB" dirty="0"/>
              <a:t>This may be in part to do with the vast areas of open grasslands used for agriculture and cattle.  Which due to the climate in the summer months becomes extremely dry and a source of fuel. </a:t>
            </a:r>
            <a:r>
              <a:rPr lang="en-GB" baseline="30000" dirty="0"/>
              <a:t>(2)</a:t>
            </a:r>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5712902" y="6474211"/>
            <a:ext cx="6604932" cy="253916"/>
          </a:xfrm>
          <a:prstGeom prst="rect">
            <a:avLst/>
          </a:prstGeom>
          <a:noFill/>
        </p:spPr>
        <p:txBody>
          <a:bodyPr wrap="square" rtlCol="0">
            <a:spAutoFit/>
          </a:bodyPr>
          <a:lstStyle/>
          <a:p>
            <a:r>
              <a:rPr lang="en-GB" sz="1400" i="1" baseline="30000" dirty="0"/>
              <a:t>(2) </a:t>
            </a:r>
            <a:r>
              <a:rPr lang="en-GB" sz="1050" i="1" dirty="0"/>
              <a:t>https://</a:t>
            </a:r>
            <a:r>
              <a:rPr lang="en-GB" sz="1050" i="1" dirty="0" err="1"/>
              <a:t>uk.reuters.com</a:t>
            </a:r>
            <a:r>
              <a:rPr lang="en-GB" sz="1050" i="1" dirty="0"/>
              <a:t>/article/us-wildfires-</a:t>
            </a:r>
            <a:r>
              <a:rPr lang="en-GB" sz="1050" i="1" dirty="0" err="1"/>
              <a:t>texas</a:t>
            </a:r>
            <a:r>
              <a:rPr lang="en-GB" sz="1050" i="1" dirty="0"/>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Interestingly there is large proportion of fires in Florida that are caused by Railroads, which is strange considering nearly all trains are now electric or diesel</a:t>
            </a:r>
          </a:p>
          <a:p>
            <a:r>
              <a:rPr lang="en-GB" dirty="0"/>
              <a:t>This warrants some more investigation.</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2"/>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441267"/>
          </a:xfrm>
        </p:spPr>
        <p:txBody>
          <a:bodyPr>
            <a:normAutofit/>
          </a:bodyPr>
          <a:lstStyle/>
          <a:p>
            <a:r>
              <a:rPr lang="en-GB" dirty="0"/>
              <a:t>This is all of the railroad fires in Florida in 1992 from given </a:t>
            </a:r>
            <a:r>
              <a:rPr lang="en-GB" dirty="0" err="1"/>
              <a:t>lat</a:t>
            </a:r>
            <a:r>
              <a:rPr lang="en-GB" dirty="0"/>
              <a:t>/long coordinates.</a:t>
            </a:r>
          </a:p>
          <a:p>
            <a:r>
              <a:rPr lang="en-GB" dirty="0"/>
              <a:t>There are far more fires that I would have expected</a:t>
            </a:r>
          </a:p>
          <a:p>
            <a:r>
              <a:rPr lang="en-GB" dirty="0"/>
              <a:t>Several fires are in places where there are no railroads nearby, like Key West at the bottom of the map.</a:t>
            </a:r>
          </a:p>
        </p:txBody>
      </p:sp>
      <p:pic>
        <p:nvPicPr>
          <p:cNvPr id="5" name="Picture 4" descr="Map&#10;&#10;Description automatically generated">
            <a:extLst>
              <a:ext uri="{FF2B5EF4-FFF2-40B4-BE49-F238E27FC236}">
                <a16:creationId xmlns:a16="http://schemas.microsoft.com/office/drawing/2014/main" id="{DEB62FAD-D71B-7343-B7B2-F045E1A78230}"/>
              </a:ext>
            </a:extLst>
          </p:cNvPr>
          <p:cNvPicPr>
            <a:picLocks noChangeAspect="1"/>
          </p:cNvPicPr>
          <p:nvPr/>
        </p:nvPicPr>
        <p:blipFill>
          <a:blip r:embed="rId2"/>
          <a:stretch>
            <a:fillRect/>
          </a:stretch>
        </p:blipFill>
        <p:spPr>
          <a:xfrm>
            <a:off x="13021" y="1678491"/>
            <a:ext cx="7314595" cy="4571622"/>
          </a:xfrm>
          <a:prstGeom prst="rect">
            <a:avLst/>
          </a:prstGeom>
        </p:spPr>
      </p:pic>
    </p:spTree>
    <p:extLst>
      <p:ext uri="{BB962C8B-B14F-4D97-AF65-F5344CB8AC3E}">
        <p14:creationId xmlns:p14="http://schemas.microsoft.com/office/powerpoint/2010/main" val="3710103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As you can see here the railroad is in the far right side of the map going through the town of </a:t>
            </a:r>
            <a:r>
              <a:rPr lang="en-GB" dirty="0" err="1"/>
              <a:t>Maines</a:t>
            </a:r>
            <a:r>
              <a:rPr lang="en-GB" dirty="0"/>
              <a:t> City.</a:t>
            </a:r>
          </a:p>
          <a:p>
            <a:r>
              <a:rPr lang="en-GB" dirty="0"/>
              <a:t>Yet the origin of fires attributable to railroads are shown a long distance from the tracks, including in swamp land.</a:t>
            </a:r>
          </a:p>
        </p:txBody>
      </p:sp>
      <p:pic>
        <p:nvPicPr>
          <p:cNvPr id="9" name="Picture 8" descr="Map&#10;&#10;Description automatically generated">
            <a:extLst>
              <a:ext uri="{FF2B5EF4-FFF2-40B4-BE49-F238E27FC236}">
                <a16:creationId xmlns:a16="http://schemas.microsoft.com/office/drawing/2014/main" id="{845678F6-C30B-AA4B-9171-73CF965E4022}"/>
              </a:ext>
            </a:extLst>
          </p:cNvPr>
          <p:cNvPicPr>
            <a:picLocks noChangeAspect="1"/>
          </p:cNvPicPr>
          <p:nvPr/>
        </p:nvPicPr>
        <p:blipFill>
          <a:blip r:embed="rId2"/>
          <a:stretch>
            <a:fillRect/>
          </a:stretch>
        </p:blipFill>
        <p:spPr>
          <a:xfrm>
            <a:off x="0" y="1664208"/>
            <a:ext cx="7367011" cy="4604382"/>
          </a:xfrm>
          <a:prstGeom prst="rect">
            <a:avLst/>
          </a:prstGeom>
        </p:spPr>
      </p:pic>
    </p:spTree>
    <p:extLst>
      <p:ext uri="{BB962C8B-B14F-4D97-AF65-F5344CB8AC3E}">
        <p14:creationId xmlns:p14="http://schemas.microsoft.com/office/powerpoint/2010/main" val="440106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t>Project brief – wildfires in the united states from 1992 - 2015</a:t>
            </a: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700429"/>
            <a:ext cx="9486901" cy="4910096"/>
          </a:xfrm>
        </p:spPr>
        <p:txBody>
          <a:bodyPr/>
          <a:lstStyle/>
          <a:p>
            <a:r>
              <a:rPr lang="en-GB" dirty="0"/>
              <a:t>This dataset includes a record of 1.88 million wildfires across all States in the US from 1992 - 2015.</a:t>
            </a:r>
          </a:p>
          <a:p>
            <a:r>
              <a:rPr lang="en-GB" dirty="0"/>
              <a:t>This project is to explore the data and provide some answers to questions that will hopefully aid planning for future provisioning of wildfire response</a:t>
            </a:r>
          </a:p>
          <a:p>
            <a:pPr marL="914400" lvl="1" indent="-457200">
              <a:buFont typeface="+mj-lt"/>
              <a:buAutoNum type="arabicPeriod"/>
            </a:pPr>
            <a:endParaRPr lang="en-GB" dirty="0"/>
          </a:p>
          <a:p>
            <a:pPr marL="914400" lvl="1" indent="-457200">
              <a:buFont typeface="+mj-lt"/>
              <a:buAutoNum type="arabicPeriod"/>
            </a:pPr>
            <a:r>
              <a:rPr lang="en-GB" dirty="0"/>
              <a:t>Have the occurrences of wildfires increased or decreased over the recording period?</a:t>
            </a:r>
          </a:p>
          <a:p>
            <a:pPr marL="914400" lvl="1" indent="-457200">
              <a:buFont typeface="+mj-lt"/>
              <a:buAutoNum type="arabicPeriod"/>
            </a:pPr>
            <a:r>
              <a:rPr lang="en-GB" dirty="0"/>
              <a:t>Has there been a significant change in the cause of wildfires over this time?</a:t>
            </a:r>
          </a:p>
          <a:p>
            <a:pPr marL="914400" lvl="1" indent="-457200">
              <a:buFont typeface="+mj-lt"/>
              <a:buAutoNum type="arabicPeriod"/>
            </a:pPr>
            <a:r>
              <a:rPr lang="en-GB" dirty="0"/>
              <a:t>Does the main cause of wildfires change between different States?</a:t>
            </a:r>
          </a:p>
          <a:p>
            <a:pPr marL="914400" lvl="1" indent="-457200">
              <a:buFont typeface="+mj-lt"/>
              <a:buAutoNum type="arabicPeriod"/>
            </a:pPr>
            <a:r>
              <a:rPr lang="en-GB" dirty="0"/>
              <a:t>Do most fires occur at the same time country wide?</a:t>
            </a:r>
          </a:p>
        </p:txBody>
      </p:sp>
    </p:spTree>
    <p:extLst>
      <p:ext uri="{BB962C8B-B14F-4D97-AF65-F5344CB8AC3E}">
        <p14:creationId xmlns:p14="http://schemas.microsoft.com/office/powerpoint/2010/main" val="1224973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 randomly took another year of 1998 and plotted the coordinates in the same way</a:t>
            </a:r>
          </a:p>
          <a:p>
            <a:r>
              <a:rPr lang="en-GB" dirty="0"/>
              <a:t>The same issue can be seen where fires from railroads are being shown starting miles away from any tracks.</a:t>
            </a:r>
          </a:p>
        </p:txBody>
      </p:sp>
      <p:pic>
        <p:nvPicPr>
          <p:cNvPr id="5" name="Picture 4" descr="Map&#10;&#10;Description automatically generated">
            <a:extLst>
              <a:ext uri="{FF2B5EF4-FFF2-40B4-BE49-F238E27FC236}">
                <a16:creationId xmlns:a16="http://schemas.microsoft.com/office/drawing/2014/main" id="{D3FC4D31-28A0-A34C-84FB-A3655C5268DB}"/>
              </a:ext>
            </a:extLst>
          </p:cNvPr>
          <p:cNvPicPr>
            <a:picLocks noChangeAspect="1"/>
          </p:cNvPicPr>
          <p:nvPr/>
        </p:nvPicPr>
        <p:blipFill>
          <a:blip r:embed="rId2"/>
          <a:stretch>
            <a:fillRect/>
          </a:stretch>
        </p:blipFill>
        <p:spPr>
          <a:xfrm>
            <a:off x="0" y="1664208"/>
            <a:ext cx="7359092" cy="4599432"/>
          </a:xfrm>
          <a:prstGeom prst="rect">
            <a:avLst/>
          </a:prstGeom>
        </p:spPr>
      </p:pic>
    </p:spTree>
    <p:extLst>
      <p:ext uri="{BB962C8B-B14F-4D97-AF65-F5344CB8AC3E}">
        <p14:creationId xmlns:p14="http://schemas.microsoft.com/office/powerpoint/2010/main" val="379887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Picking another 2 random years of 2008 and 2015, both of these showed totally different results of very few railroad fires present</a:t>
            </a:r>
          </a:p>
          <a:p>
            <a:r>
              <a:rPr lang="en-GB" dirty="0"/>
              <a:t>The location of the fires was also sensible with all of them occurring next to railroads.</a:t>
            </a:r>
          </a:p>
        </p:txBody>
      </p:sp>
      <p:pic>
        <p:nvPicPr>
          <p:cNvPr id="7" name="Picture 6" descr="Map&#10;&#10;Description automatically generated">
            <a:extLst>
              <a:ext uri="{FF2B5EF4-FFF2-40B4-BE49-F238E27FC236}">
                <a16:creationId xmlns:a16="http://schemas.microsoft.com/office/drawing/2014/main" id="{CC759331-5D2D-8D48-A514-EC417D9C50CD}"/>
              </a:ext>
            </a:extLst>
          </p:cNvPr>
          <p:cNvPicPr>
            <a:picLocks noChangeAspect="1"/>
          </p:cNvPicPr>
          <p:nvPr/>
        </p:nvPicPr>
        <p:blipFill>
          <a:blip r:embed="rId2"/>
          <a:stretch>
            <a:fillRect/>
          </a:stretch>
        </p:blipFill>
        <p:spPr>
          <a:xfrm>
            <a:off x="0" y="1673352"/>
            <a:ext cx="7342881" cy="4552950"/>
          </a:xfrm>
          <a:prstGeom prst="rect">
            <a:avLst/>
          </a:prstGeom>
        </p:spPr>
      </p:pic>
    </p:spTree>
    <p:extLst>
      <p:ext uri="{BB962C8B-B14F-4D97-AF65-F5344CB8AC3E}">
        <p14:creationId xmlns:p14="http://schemas.microsoft.com/office/powerpoint/2010/main" val="120460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385894" y="2005253"/>
            <a:ext cx="11130974" cy="3918098"/>
          </a:xfrm>
        </p:spPr>
        <p:txBody>
          <a:bodyPr>
            <a:normAutofit/>
          </a:bodyPr>
          <a:lstStyle/>
          <a:p>
            <a:r>
              <a:rPr lang="en-GB" dirty="0"/>
              <a:t>I am lead to believe that there is a problem with records in the 1990s in Florida</a:t>
            </a:r>
          </a:p>
          <a:p>
            <a:r>
              <a:rPr lang="en-GB" dirty="0"/>
              <a:t>I believe that there has been an error with the classification of origin of a large proportion of fires, probably at the data entry stage</a:t>
            </a:r>
          </a:p>
          <a:p>
            <a:r>
              <a:rPr lang="en-GB" dirty="0"/>
              <a:t>Therefore any further analysis using data from the State of Florida should be carefully examined before any conclusions are made.</a:t>
            </a:r>
          </a:p>
        </p:txBody>
      </p:sp>
    </p:spTree>
    <p:extLst>
      <p:ext uri="{BB962C8B-B14F-4D97-AF65-F5344CB8AC3E}">
        <p14:creationId xmlns:p14="http://schemas.microsoft.com/office/powerpoint/2010/main" val="3740379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6)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fontScale="92500" lnSpcReduction="20000"/>
          </a:bodyPr>
          <a:lstStyle/>
          <a:p>
            <a:r>
              <a:rPr lang="en-GB" dirty="0"/>
              <a:t>As can be seen from the plot, there is a clear East/West split roughly though the middle of the country</a:t>
            </a:r>
          </a:p>
          <a:p>
            <a:r>
              <a:rPr lang="en-GB" dirty="0"/>
              <a:t>The east side of the US seems to have the most fires in the January – May</a:t>
            </a:r>
          </a:p>
          <a:p>
            <a:r>
              <a:rPr lang="en-GB" dirty="0"/>
              <a:t>The west side of the US has the most fires slightly later in May – August</a:t>
            </a:r>
          </a:p>
          <a:p>
            <a:r>
              <a:rPr lang="en-GB" dirty="0"/>
              <a:t>Florida is the exception due to the storms and lightning it experiences in July. </a:t>
            </a:r>
            <a:r>
              <a:rPr lang="en-GB" baseline="30000" dirty="0"/>
              <a:t>(3)</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0"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671565" y="6491828"/>
            <a:ext cx="3540826" cy="253916"/>
          </a:xfrm>
          <a:prstGeom prst="rect">
            <a:avLst/>
          </a:prstGeom>
          <a:noFill/>
        </p:spPr>
        <p:txBody>
          <a:bodyPr wrap="square" rtlCol="0">
            <a:spAutoFit/>
          </a:bodyPr>
          <a:lstStyle/>
          <a:p>
            <a:r>
              <a:rPr lang="en-GB" sz="1400" i="1" baseline="30000" dirty="0"/>
              <a:t>(3) </a:t>
            </a:r>
            <a:r>
              <a:rPr lang="en-GB" sz="1050" i="1" dirty="0"/>
              <a:t>https://</a:t>
            </a:r>
            <a:r>
              <a:rPr lang="en-GB" sz="1050" i="1" dirty="0" err="1"/>
              <a:t>www.weather.gov</a:t>
            </a:r>
            <a:r>
              <a:rPr lang="en-GB" sz="1050" i="1" dirty="0"/>
              <a:t>/</a:t>
            </a:r>
            <a:r>
              <a:rPr lang="en-GB" sz="1050" i="1" dirty="0" err="1"/>
              <a:t>mlb</a:t>
            </a:r>
            <a:r>
              <a:rPr lang="en-GB" sz="1050" i="1" dirty="0"/>
              <a:t>/</a:t>
            </a:r>
            <a:r>
              <a:rPr lang="en-GB" sz="1050" i="1" dirty="0" err="1"/>
              <a:t>fl_lightning_climo</a:t>
            </a:r>
            <a:endParaRPr lang="en-GB" sz="1050" i="1" dirty="0"/>
          </a:p>
        </p:txBody>
      </p:sp>
    </p:spTree>
    <p:extLst>
      <p:ext uri="{BB962C8B-B14F-4D97-AF65-F5344CB8AC3E}">
        <p14:creationId xmlns:p14="http://schemas.microsoft.com/office/powerpoint/2010/main" val="1383886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992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t>Top 3 States with the most total number of fires are:</a:t>
            </a:r>
          </a:p>
          <a:p>
            <a:pPr lvl="1"/>
            <a:r>
              <a:rPr lang="en-GB" dirty="0"/>
              <a:t>California</a:t>
            </a:r>
          </a:p>
          <a:p>
            <a:pPr lvl="1"/>
            <a:r>
              <a:rPr lang="en-GB" dirty="0"/>
              <a:t>Georgia</a:t>
            </a:r>
          </a:p>
          <a:p>
            <a:pPr lvl="1"/>
            <a:r>
              <a:rPr lang="en-GB" dirty="0"/>
              <a:t>Texas</a:t>
            </a:r>
          </a:p>
          <a:p>
            <a:r>
              <a:rPr lang="en-GB" dirty="0"/>
              <a:t>However Georgia is only an average sized state but has a lot of fire</a:t>
            </a:r>
          </a:p>
          <a:p>
            <a:r>
              <a:rPr lang="en-GB" dirty="0"/>
              <a:t>Therefore we shall normalise state size, but calculating number of fires per square mile.</a:t>
            </a:r>
          </a:p>
        </p:txBody>
      </p:sp>
      <p:pic>
        <p:nvPicPr>
          <p:cNvPr id="11" name="Picture 10">
            <a:extLst>
              <a:ext uri="{FF2B5EF4-FFF2-40B4-BE49-F238E27FC236}">
                <a16:creationId xmlns:a16="http://schemas.microsoft.com/office/drawing/2014/main" id="{64D6B162-5733-E44D-976B-E0AC240A3532}"/>
              </a:ext>
            </a:extLst>
          </p:cNvPr>
          <p:cNvPicPr>
            <a:picLocks noChangeAspect="1"/>
          </p:cNvPicPr>
          <p:nvPr/>
        </p:nvPicPr>
        <p:blipFill>
          <a:blip r:embed="rId2"/>
          <a:stretch>
            <a:fillRect/>
          </a:stretch>
        </p:blipFill>
        <p:spPr>
          <a:xfrm>
            <a:off x="583224" y="1876343"/>
            <a:ext cx="6330714" cy="4086299"/>
          </a:xfrm>
          <a:prstGeom prst="rect">
            <a:avLst/>
          </a:prstGeom>
        </p:spPr>
      </p:pic>
    </p:spTree>
    <p:extLst>
      <p:ext uri="{BB962C8B-B14F-4D97-AF65-F5344CB8AC3E}">
        <p14:creationId xmlns:p14="http://schemas.microsoft.com/office/powerpoint/2010/main" val="1107614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90104" y="2005251"/>
            <a:ext cx="4375404" cy="4092201"/>
          </a:xfrm>
        </p:spPr>
        <p:txBody>
          <a:bodyPr>
            <a:normAutofit lnSpcReduction="10000"/>
          </a:bodyPr>
          <a:lstStyle/>
          <a:p>
            <a:r>
              <a:rPr lang="en-GB" dirty="0"/>
              <a:t>Now considering the number of fires per square mile the top 3 are:</a:t>
            </a:r>
          </a:p>
          <a:p>
            <a:pPr lvl="1"/>
            <a:r>
              <a:rPr lang="en-GB" dirty="0"/>
              <a:t>New Jersey</a:t>
            </a:r>
          </a:p>
          <a:p>
            <a:pPr lvl="1"/>
            <a:r>
              <a:rPr lang="en-GB" dirty="0"/>
              <a:t>Georgia</a:t>
            </a:r>
          </a:p>
          <a:p>
            <a:pPr lvl="1"/>
            <a:r>
              <a:rPr lang="en-GB" dirty="0"/>
              <a:t>South Carolina</a:t>
            </a:r>
          </a:p>
          <a:p>
            <a:r>
              <a:rPr lang="en-GB" dirty="0"/>
              <a:t>Texas is not in the top 10 at all and California is only just.</a:t>
            </a:r>
          </a:p>
          <a:p>
            <a:r>
              <a:rPr lang="en-GB" dirty="0"/>
              <a:t>This is a better way of seeing which States have a larger probability of a wildfire.</a:t>
            </a:r>
          </a:p>
          <a:p>
            <a:endParaRPr lang="en-GB" dirty="0"/>
          </a:p>
        </p:txBody>
      </p:sp>
      <p:pic>
        <p:nvPicPr>
          <p:cNvPr id="4" name="Picture 3">
            <a:extLst>
              <a:ext uri="{FF2B5EF4-FFF2-40B4-BE49-F238E27FC236}">
                <a16:creationId xmlns:a16="http://schemas.microsoft.com/office/drawing/2014/main" id="{6B536374-D3BF-7F4F-B16D-A5A6947224E6}"/>
              </a:ext>
            </a:extLst>
          </p:cNvPr>
          <p:cNvPicPr>
            <a:picLocks noChangeAspect="1"/>
          </p:cNvPicPr>
          <p:nvPr/>
        </p:nvPicPr>
        <p:blipFill>
          <a:blip r:embed="rId2"/>
          <a:stretch>
            <a:fillRect/>
          </a:stretch>
        </p:blipFill>
        <p:spPr>
          <a:xfrm>
            <a:off x="230443" y="2151555"/>
            <a:ext cx="7387221" cy="3623513"/>
          </a:xfrm>
          <a:prstGeom prst="rect">
            <a:avLst/>
          </a:prstGeom>
        </p:spPr>
      </p:pic>
    </p:spTree>
    <p:extLst>
      <p:ext uri="{BB962C8B-B14F-4D97-AF65-F5344CB8AC3E}">
        <p14:creationId xmlns:p14="http://schemas.microsoft.com/office/powerpoint/2010/main" val="85483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pic>
        <p:nvPicPr>
          <p:cNvPr id="6" name="Picture 5" descr="Map&#10;&#10;Description automatically generated">
            <a:extLst>
              <a:ext uri="{FF2B5EF4-FFF2-40B4-BE49-F238E27FC236}">
                <a16:creationId xmlns:a16="http://schemas.microsoft.com/office/drawing/2014/main" id="{91AD0292-8094-524D-BEDD-C83DFF0FDAA3}"/>
              </a:ext>
            </a:extLst>
          </p:cNvPr>
          <p:cNvPicPr>
            <a:picLocks noChangeAspect="1"/>
          </p:cNvPicPr>
          <p:nvPr/>
        </p:nvPicPr>
        <p:blipFill>
          <a:blip r:embed="rId2"/>
          <a:stretch>
            <a:fillRect/>
          </a:stretch>
        </p:blipFill>
        <p:spPr>
          <a:xfrm>
            <a:off x="-1" y="1947015"/>
            <a:ext cx="6735151" cy="4286005"/>
          </a:xfrm>
          <a:prstGeom prst="rect">
            <a:avLst/>
          </a:prstGeom>
        </p:spPr>
      </p:pic>
      <p:pic>
        <p:nvPicPr>
          <p:cNvPr id="4" name="Picture 3" descr="Map&#10;&#10;Description automatically generated">
            <a:extLst>
              <a:ext uri="{FF2B5EF4-FFF2-40B4-BE49-F238E27FC236}">
                <a16:creationId xmlns:a16="http://schemas.microsoft.com/office/drawing/2014/main" id="{3F68E5BF-94DD-5C42-871C-CDD78511DB45}"/>
              </a:ext>
            </a:extLst>
          </p:cNvPr>
          <p:cNvPicPr>
            <a:picLocks noChangeAspect="1"/>
          </p:cNvPicPr>
          <p:nvPr/>
        </p:nvPicPr>
        <p:blipFill>
          <a:blip r:embed="rId3"/>
          <a:stretch>
            <a:fillRect/>
          </a:stretch>
        </p:blipFill>
        <p:spPr>
          <a:xfrm>
            <a:off x="5867911" y="1947014"/>
            <a:ext cx="6735150" cy="4286006"/>
          </a:xfrm>
          <a:prstGeom prst="rect">
            <a:avLst/>
          </a:prstGeom>
        </p:spPr>
      </p:pic>
    </p:spTree>
    <p:extLst>
      <p:ext uri="{BB962C8B-B14F-4D97-AF65-F5344CB8AC3E}">
        <p14:creationId xmlns:p14="http://schemas.microsoft.com/office/powerpoint/2010/main" val="374950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85000" lnSpcReduction="10000"/>
          </a:bodyPr>
          <a:lstStyle/>
          <a:p>
            <a:r>
              <a:rPr lang="en-GB" dirty="0"/>
              <a:t>From the total number of fires per year, it can be seen that there is a pattern of peaks.</a:t>
            </a:r>
          </a:p>
          <a:p>
            <a:r>
              <a:rPr lang="en-GB" dirty="0"/>
              <a:t>These seem to coincide with recorded heatwaves in North America, although this is not definite proof of the reason for the peaks. </a:t>
            </a:r>
            <a:r>
              <a:rPr lang="en-GB" baseline="30000" dirty="0"/>
              <a:t>(1)</a:t>
            </a:r>
          </a:p>
          <a:p>
            <a:r>
              <a:rPr lang="en-GB" dirty="0"/>
              <a:t>A SARIMA model was applied to analyse the data .</a:t>
            </a:r>
          </a:p>
          <a:p>
            <a:r>
              <a:rPr lang="en-GB" b="1" dirty="0">
                <a:solidFill>
                  <a:srgbClr val="FF0000"/>
                </a:solidFill>
              </a:rPr>
              <a:t>No statistically significant evidence of any trends of increase or decrease were found to be present.</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2) What are the main causes of wildfires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98068" y="2005253"/>
            <a:ext cx="4189252" cy="3918098"/>
          </a:xfrm>
        </p:spPr>
        <p:txBody>
          <a:bodyPr>
            <a:normAutofit/>
          </a:bodyPr>
          <a:lstStyle/>
          <a:p>
            <a:r>
              <a:rPr lang="en-GB" dirty="0"/>
              <a:t>This list shows all the causes of fires record during the 1992-2015 period</a:t>
            </a:r>
          </a:p>
          <a:p>
            <a:r>
              <a:rPr lang="en-GB" dirty="0"/>
              <a:t>Debris burning is the most common cause of fires by over 100,000.</a:t>
            </a:r>
          </a:p>
          <a:p>
            <a:r>
              <a:rPr lang="en-GB" dirty="0"/>
              <a:t>Lightning is shown to be the highest natural cause of fires.</a:t>
            </a:r>
          </a:p>
        </p:txBody>
      </p:sp>
      <p:pic>
        <p:nvPicPr>
          <p:cNvPr id="13" name="Picture 12" descr="Chart, funnel chart&#10;&#10;Description automatically generated">
            <a:extLst>
              <a:ext uri="{FF2B5EF4-FFF2-40B4-BE49-F238E27FC236}">
                <a16:creationId xmlns:a16="http://schemas.microsoft.com/office/drawing/2014/main" id="{1D13D7B9-6479-C542-9A89-DB5E354D23C1}"/>
              </a:ext>
            </a:extLst>
          </p:cNvPr>
          <p:cNvPicPr>
            <a:picLocks noChangeAspect="1"/>
          </p:cNvPicPr>
          <p:nvPr/>
        </p:nvPicPr>
        <p:blipFill>
          <a:blip r:embed="rId2"/>
          <a:stretch>
            <a:fillRect/>
          </a:stretch>
        </p:blipFill>
        <p:spPr>
          <a:xfrm>
            <a:off x="0" y="1632787"/>
            <a:ext cx="7898068" cy="5026043"/>
          </a:xfrm>
          <a:prstGeom prst="rect">
            <a:avLst/>
          </a:prstGeom>
        </p:spPr>
      </p:pic>
    </p:spTree>
    <p:extLst>
      <p:ext uri="{BB962C8B-B14F-4D97-AF65-F5344CB8AC3E}">
        <p14:creationId xmlns:p14="http://schemas.microsoft.com/office/powerpoint/2010/main" val="3798910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70000" lnSpcReduction="20000"/>
          </a:bodyPr>
          <a:lstStyle/>
          <a:p>
            <a:r>
              <a:rPr lang="en-GB" dirty="0"/>
              <a:t>For readability the causes have been split into 2 groups.</a:t>
            </a:r>
          </a:p>
          <a:p>
            <a:r>
              <a:rPr lang="en-GB" dirty="0"/>
              <a:t>Arson is clearly the most common cause in group 1.</a:t>
            </a:r>
          </a:p>
          <a:p>
            <a:r>
              <a:rPr lang="en-GB" dirty="0"/>
              <a:t>There are 2 big peaks in 1999 and 2006, both of these coincide with heatwaves in the US. </a:t>
            </a:r>
            <a:r>
              <a:rPr lang="en-GB" baseline="30000" dirty="0"/>
              <a:t>(1)</a:t>
            </a:r>
          </a:p>
          <a:p>
            <a:r>
              <a:rPr lang="en-GB" dirty="0"/>
              <a:t>Although there is no proof to link the heatwave to an increase of arson by itself, it is probable that the unusually warm conditions helped to dry the ground and increase the amount of fuel available for a fire to spread.</a:t>
            </a:r>
          </a:p>
          <a:p>
            <a:r>
              <a:rPr lang="en-GB" dirty="0"/>
              <a:t>The 2006 peak is also seen in Equipment, Children, Smoking and Fireworks.</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173601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Debris burning is the most common cause in group 1.</a:t>
            </a:r>
          </a:p>
          <a:p>
            <a:r>
              <a:rPr lang="en-GB" dirty="0"/>
              <a:t>The peaks in 2000 and 2006 are visible in this plot are well. </a:t>
            </a:r>
            <a:r>
              <a:rPr lang="en-GB" baseline="30000" dirty="0"/>
              <a:t>(1)</a:t>
            </a:r>
          </a:p>
          <a:p>
            <a:r>
              <a:rPr lang="en-GB" dirty="0"/>
              <a:t>There is a defined trough in cases of Missing/Undefined data from 1997 – 2002, with a corresponding increase in Miscellaneous and Lightning.</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659051674"/>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TotalTime>
  <Words>1409</Words>
  <Application>Microsoft Macintosh PowerPoint</Application>
  <PresentationFormat>Widescreen</PresentationFormat>
  <Paragraphs>97</Paragraphs>
  <Slides>24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Gill Sans MT</vt:lpstr>
      <vt:lpstr>Goudy Old Style</vt:lpstr>
      <vt:lpstr>ClassicFrameVTI</vt:lpstr>
      <vt:lpstr>Study of wildfires in the us  For the years 1992-2015</vt:lpstr>
      <vt:lpstr>Project brief – wildfires in the united states from 1992 - 2015</vt:lpstr>
      <vt:lpstr>1) Which States have the highest likelihood of a wildfire occurring</vt:lpstr>
      <vt:lpstr>1) Which States have the highest likelihood of a wildfire occurring</vt:lpstr>
      <vt:lpstr>1) Which States have the highest likelihood of a wildfire occurring</vt:lpstr>
      <vt:lpstr>1) Have occurrences of wildfires increased or decreased over the reporting period</vt:lpstr>
      <vt:lpstr>2) What are the main causes of wildfires occurring.</vt:lpstr>
      <vt:lpstr>4) Have the causes of wildfires changed over the reporting period</vt:lpstr>
      <vt:lpstr>4) Have the causes of wildfires changed over the reporting period</vt:lpstr>
      <vt:lpstr>4) Have the causes of wildfires changed over the reporting period</vt:lpstr>
      <vt:lpstr>4) Have the causes of wildfires changed over the reporting period</vt:lpstr>
      <vt:lpstr>4) Have the causes of wildfires changed over the reporting period</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6) Do most fires occur at the same time of year country wide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33</cp:revision>
  <dcterms:created xsi:type="dcterms:W3CDTF">2020-09-28T09:57:16Z</dcterms:created>
  <dcterms:modified xsi:type="dcterms:W3CDTF">2020-09-29T09:16:30Z</dcterms:modified>
</cp:coreProperties>
</file>